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8" r:id="rId5"/>
    <p:sldId id="259" r:id="rId6"/>
    <p:sldId id="267" r:id="rId7"/>
    <p:sldId id="260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5F1"/>
    <a:srgbClr val="323232"/>
    <a:srgbClr val="333333"/>
    <a:srgbClr val="D98026"/>
    <a:srgbClr val="B3640D"/>
    <a:srgbClr val="7B6C63"/>
    <a:srgbClr val="9E8F86"/>
    <a:srgbClr val="C5BCB7"/>
    <a:srgbClr val="001346"/>
    <a:srgbClr val="1E2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B2E2C-E0FB-46FA-AB72-E811D8145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31DCDE-888E-410F-BE99-F10B3685C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88F87C-6B3A-44CB-AE71-6A186B93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9B287A-5049-41F2-A4B5-66EE69052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EA46DA-DC9D-414B-8225-0884A49E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98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AD9DD-51FB-4A8D-BE5C-B38A58EAF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20DDA-8320-4B15-A906-61CE33794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5C1121-BC6E-4052-BF24-2DCDA488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9A62AE-BF8A-4B57-BF8F-386D64983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9745C1-E5F0-45F5-93FE-F5DFF76CF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32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21740-C30F-4522-BC52-A8845DB1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C01128-1224-4D4B-80F5-219182497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905660-4DFB-4521-ACC0-33CA51665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D2878-37D4-449F-9F5E-6E78E883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AF582C-AFB1-4D7B-B9C0-39DA8958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95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35F99-88DE-4FD0-9B2E-3D613C2E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81B216-D496-494A-B42C-06E17EA7A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65D450-2B7A-4DBA-BF3C-BE8AE73D1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1A4C07-EB0B-4BE8-86A7-B2E91BB5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35AA3F-F232-4028-AEC7-0C5DB9DAF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21A5A6-A78E-41E6-8BDB-26B2AC29E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47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A67F73-A57F-4619-8C65-AF6C267A2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1DD7E2-4C81-4928-8A65-F0FFC9195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EB2F65-6DF6-47E4-B51E-8130B3010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6CD0CA-CFCB-4F11-B311-A0EA8892F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E2A25D-4B86-4F22-850D-A0C9C53AA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911A98-760A-48F9-AB21-D9BFF1A6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91DE47A-A7C2-48DB-82EE-D4A2CB32C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FAE481-36C8-484B-87A9-94670DF3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3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A25C5-0962-4B1A-97E6-28FFE714B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C70E74-FA1B-42AA-BD69-5D3AB75EA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991311-BC8F-43F6-B3E3-8A1B4B9BA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28CDD7-0D0D-437D-9D7C-98193D27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16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B94B6D-0A50-4EC4-A9F0-0A001381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E4D481-1F4A-424A-898F-7FFF9B3D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70308F-7984-45A1-93B8-E59DF31F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96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20E35-F907-4594-9B8D-F50FB5A01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6DC020-701E-4384-8889-F7A6D129C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F05944-16A7-4BFA-9448-5C3EE9A1F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0BB6DF-C4AF-487D-9EBC-83AD1C54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760AFF-6948-49E0-8AEB-6F572615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939930-493B-4A17-B924-B381E174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E584F-2217-4ECC-A660-1C28FED9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3C578B-30B3-4C49-A62B-A38F5D219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4A7B49-51F8-4890-A5F2-07BC9297E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FFD58F-7481-49DD-A181-94CC9DD6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EEEA6F-D33B-411B-AA92-E79E3E4A5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39CF87-1429-4AF6-A3F3-1C1776DE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9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44085-6F6E-4E40-AAD7-4980246E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936A0D-6E53-4E0D-B4B5-35BBD9E02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EC76F5-4FCB-45B6-81E8-7DEFADA9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BE77AB-972A-4B51-85AB-979A9BCE4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907CBF-C82A-41E1-8698-674FC0ED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0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109C6F0-F40E-418E-98AC-BD95010A14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EDDC00-2D98-4094-B5EC-A502E8BA1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421BC7-C95E-4482-85F6-597A9E44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72F43B-32C6-41C3-BB64-BDF9721A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AF33FE-FF72-4C2F-9E00-64C1C0BC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21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68235-24D5-4292-8440-AB1BEF0C6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864446-65A1-4AFD-961F-183971FC7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0969DD-0077-4DAC-B5AD-2BF7CBA80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A0C08-C1C5-4007-8EBF-C3DE2B9DC39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7DBA19-B68D-4974-B60E-CC60F08CD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1CD9E1-E423-4C4B-A8DE-5583F9DC5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B096-201E-419A-869D-E4E9FCF4B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4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89745"/>
            <a:ext cx="12192000" cy="877455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90F89D-618D-4E9B-A17C-2211AE8A7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83636"/>
            <a:ext cx="9144000" cy="489671"/>
          </a:xfrm>
        </p:spPr>
        <p:txBody>
          <a:bodyPr/>
          <a:lstStyle/>
          <a:p>
            <a:r>
              <a:rPr lang="ru-RU" dirty="0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Обзор и основные функции</a:t>
            </a: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AF3F7C54-C5DA-430E-B144-29FF34A42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r>
              <a:rPr lang="ru-RU" sz="44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br>
              <a:rPr lang="ru-RU" sz="4400" b="1" dirty="0">
                <a:solidFill>
                  <a:srgbClr val="001346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ru-RU" sz="1000" b="1" dirty="0">
                <a:solidFill>
                  <a:srgbClr val="001346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ru-RU" sz="2000" b="1" dirty="0">
                <a:solidFill>
                  <a:srgbClr val="D98026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ПРОГРАММНЫЙ КОМПЛЕКС</a:t>
            </a:r>
            <a:br>
              <a:rPr lang="ru-RU" sz="2000" b="1" dirty="0">
                <a:solidFill>
                  <a:srgbClr val="D98026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</a:br>
            <a:r>
              <a:rPr lang="ru-RU" sz="2000" b="1" dirty="0">
                <a:solidFill>
                  <a:srgbClr val="D98026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ОБРАБОТКИ СЕЙСМИЧЕСКИХ ДАННЫХ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DB01D19-BDAE-4668-8D20-8D92E0750B0F}"/>
              </a:ext>
            </a:extLst>
          </p:cNvPr>
          <p:cNvGrpSpPr/>
          <p:nvPr/>
        </p:nvGrpSpPr>
        <p:grpSpPr>
          <a:xfrm>
            <a:off x="9733489" y="114835"/>
            <a:ext cx="2326824" cy="563644"/>
            <a:chOff x="9573693" y="123619"/>
            <a:chExt cx="2326824" cy="563644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78B924E-AE6F-400B-A230-F7CE159F6866}"/>
                </a:ext>
              </a:extLst>
            </p:cNvPr>
            <p:cNvSpPr/>
            <p:nvPr/>
          </p:nvSpPr>
          <p:spPr>
            <a:xfrm>
              <a:off x="9701407" y="271765"/>
              <a:ext cx="2199110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100" i="1" cap="none" spc="100" dirty="0">
                  <a:ln w="12700">
                    <a:solidFill>
                      <a:srgbClr val="323232"/>
                    </a:solidFill>
                    <a:prstDash val="solid"/>
                  </a:ln>
                  <a:solidFill>
                    <a:srgbClr val="323232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5AC7EE0-063D-4110-B762-677FE2400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3693" y="123619"/>
              <a:ext cx="596990" cy="49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206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045" y="230172"/>
            <a:ext cx="3687618" cy="1119798"/>
          </a:xfrm>
        </p:spPr>
        <p:txBody>
          <a:bodyPr>
            <a:normAutofit/>
          </a:bodyPr>
          <a:lstStyle/>
          <a:p>
            <a:r>
              <a:rPr lang="ru-RU" sz="4500" b="1" dirty="0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0946-8DE0-4A12-A12B-990A4AE4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8773"/>
            <a:ext cx="8033426" cy="4069352"/>
          </a:xfrm>
        </p:spPr>
        <p:txBody>
          <a:bodyPr>
            <a:normAutofit fontScale="92500" lnSpcReduction="10000"/>
          </a:bodyPr>
          <a:lstStyle/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3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Полный цикл обработки и построения изображений  во временной и глубинной областях</a:t>
            </a:r>
          </a:p>
          <a:p>
            <a:pPr marL="358775">
              <a:buClr>
                <a:srgbClr val="1E293B"/>
              </a:buClr>
            </a:pPr>
            <a:r>
              <a:rPr lang="en-US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281 </a:t>
            </a: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вычислительный модуль</a:t>
            </a:r>
            <a:endParaRPr lang="ru-RU" sz="2200" b="1" i="1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18 интерактивных приложения</a:t>
            </a: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Оценка трещиноватости</a:t>
            </a: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Построение скоростных моделей для сложной геологии Западной Сибири</a:t>
            </a: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Сертификация в </a:t>
            </a:r>
            <a:r>
              <a:rPr lang="ru-RU" sz="2200" dirty="0" err="1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Минцифры</a:t>
            </a:r>
            <a:endParaRPr lang="ru-RU" sz="2200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Мониторинг жизненного цикла проекта</a:t>
            </a: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Ускорение производства за счёт автоматизации и облачных технологий</a:t>
            </a:r>
          </a:p>
          <a:p>
            <a:pPr marL="358775">
              <a:buClr>
                <a:srgbClr val="1E293B"/>
              </a:buClr>
            </a:pPr>
            <a:r>
              <a:rPr lang="ru-RU" sz="22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Внедрение в существующую инфраструктуру</a:t>
            </a:r>
          </a:p>
        </p:txBody>
      </p:sp>
      <p:pic>
        <p:nvPicPr>
          <p:cNvPr id="12" name="Google Shape;125;p17" title="video_1_test_2.GIF">
            <a:extLst>
              <a:ext uri="{FF2B5EF4-FFF2-40B4-BE49-F238E27FC236}">
                <a16:creationId xmlns:a16="http://schemas.microsoft.com/office/drawing/2014/main" id="{30097C82-3FA8-46C5-AE63-6A37185EF31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23" t="12448" r="11677" b="5942"/>
          <a:stretch/>
        </p:blipFill>
        <p:spPr>
          <a:xfrm>
            <a:off x="9084367" y="4285728"/>
            <a:ext cx="2808000" cy="21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" name="Google Shape;126;p17" title="Presentation_VIDEO_4_1.GIF">
            <a:extLst>
              <a:ext uri="{FF2B5EF4-FFF2-40B4-BE49-F238E27FC236}">
                <a16:creationId xmlns:a16="http://schemas.microsoft.com/office/drawing/2014/main" id="{7FCBEAE8-4232-4E5A-9A39-60465E80C6F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83" t="11067" r="8803" b="7326"/>
          <a:stretch/>
        </p:blipFill>
        <p:spPr>
          <a:xfrm>
            <a:off x="9084367" y="1800319"/>
            <a:ext cx="2772000" cy="21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21CBEA-6B1F-4CF3-B6EB-F4B07AE54CDB}"/>
              </a:ext>
            </a:extLst>
          </p:cNvPr>
          <p:cNvSpPr txBox="1"/>
          <p:nvPr/>
        </p:nvSpPr>
        <p:spPr>
          <a:xfrm>
            <a:off x="838200" y="1537357"/>
            <a:ext cx="994541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Программный комплекс Альтаир-М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F451F1C-707A-43A1-96C2-631F87A83C34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5680167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B20DB71-7D9E-49D0-BC14-EF26EC4826EA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B350D96-B677-4FD4-97B1-A8EFF3A06D51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7A72B14-DC37-4C12-AF2F-64F8CC816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547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06295" y="2458423"/>
            <a:ext cx="2279074" cy="3275543"/>
          </a:xfrm>
          <a:prstGeom prst="roundRect">
            <a:avLst>
              <a:gd name="adj" fmla="val 8916"/>
            </a:avLst>
          </a:prstGeom>
          <a:solidFill>
            <a:srgbClr val="F6F5F1"/>
          </a:solidFill>
          <a:ln>
            <a:noFill/>
          </a:ln>
          <a:effectLst>
            <a:outerShdw blurRad="444500" dir="16680000" sx="106000" sy="106000" algn="ctr" rotWithShape="0">
              <a:srgbClr val="C5BCB7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5C1574-B201-486E-B5DC-2349ACACA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9863" y="1558139"/>
            <a:ext cx="2836997" cy="397179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E0988B6-01A4-43B8-A3FB-C3A1139BEF42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4824846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5FBB45-A207-4EA6-AC4E-107EEF5BADB5}"/>
              </a:ext>
            </a:extLst>
          </p:cNvPr>
          <p:cNvSpPr txBox="1"/>
          <p:nvPr/>
        </p:nvSpPr>
        <p:spPr>
          <a:xfrm>
            <a:off x="838201" y="1537357"/>
            <a:ext cx="20471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Работает с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E71CACCA-2F0C-4A5F-93ED-2D93A90F7D15}"/>
              </a:ext>
            </a:extLst>
          </p:cNvPr>
          <p:cNvSpPr txBox="1">
            <a:spLocks/>
          </p:cNvSpPr>
          <p:nvPr/>
        </p:nvSpPr>
        <p:spPr>
          <a:xfrm>
            <a:off x="904804" y="6032716"/>
            <a:ext cx="10937012" cy="794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Облачные вычисления протестированы геофизиками и разработчиками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84001C4-5C82-47BB-843C-387C9A7702B1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20F3BBE-F4CD-4FDB-8BA6-B336A3AB20FA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D4C5715-D068-46B8-B880-2F8B2F613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CD40423-00F3-4C15-AD1A-2C9FA7B2780B}"/>
              </a:ext>
            </a:extLst>
          </p:cNvPr>
          <p:cNvSpPr txBox="1"/>
          <p:nvPr/>
        </p:nvSpPr>
        <p:spPr>
          <a:xfrm>
            <a:off x="1181727" y="4467221"/>
            <a:ext cx="220976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Сверх быстрые SSD IO диски</a:t>
            </a:r>
          </a:p>
        </p:txBody>
      </p:sp>
      <p:sp>
        <p:nvSpPr>
          <p:cNvPr id="26" name="Скругленный прямоугольник 1">
            <a:extLst>
              <a:ext uri="{FF2B5EF4-FFF2-40B4-BE49-F238E27FC236}">
                <a16:creationId xmlns:a16="http://schemas.microsoft.com/office/drawing/2014/main" id="{32524407-D4D2-43D2-AA7D-1D73FF477727}"/>
              </a:ext>
            </a:extLst>
          </p:cNvPr>
          <p:cNvSpPr/>
          <p:nvPr/>
        </p:nvSpPr>
        <p:spPr>
          <a:xfrm>
            <a:off x="3695043" y="2458424"/>
            <a:ext cx="2279074" cy="3275543"/>
          </a:xfrm>
          <a:prstGeom prst="roundRect">
            <a:avLst>
              <a:gd name="adj" fmla="val 8916"/>
            </a:avLst>
          </a:prstGeom>
          <a:solidFill>
            <a:srgbClr val="F6F5F1"/>
          </a:solidFill>
          <a:ln>
            <a:noFill/>
          </a:ln>
          <a:effectLst>
            <a:outerShdw blurRad="444500" dir="16680000" sx="106000" sy="106000" algn="ctr" rotWithShape="0">
              <a:srgbClr val="C5BCB7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1">
            <a:extLst>
              <a:ext uri="{FF2B5EF4-FFF2-40B4-BE49-F238E27FC236}">
                <a16:creationId xmlns:a16="http://schemas.microsoft.com/office/drawing/2014/main" id="{38F48094-FA98-4F22-8CE3-8271DB8D068E}"/>
              </a:ext>
            </a:extLst>
          </p:cNvPr>
          <p:cNvSpPr/>
          <p:nvPr/>
        </p:nvSpPr>
        <p:spPr>
          <a:xfrm>
            <a:off x="6119295" y="2458424"/>
            <a:ext cx="2279074" cy="3275543"/>
          </a:xfrm>
          <a:prstGeom prst="roundRect">
            <a:avLst>
              <a:gd name="adj" fmla="val 8916"/>
            </a:avLst>
          </a:prstGeom>
          <a:solidFill>
            <a:srgbClr val="F6F5F1"/>
          </a:solidFill>
          <a:ln>
            <a:noFill/>
          </a:ln>
          <a:effectLst>
            <a:outerShdw blurRad="444500" dir="16680000" sx="106000" sy="106000" algn="ctr" rotWithShape="0">
              <a:srgbClr val="C5BCB7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AF539E-86C2-4D3D-93DE-6DF14D5199AE}"/>
              </a:ext>
            </a:extLst>
          </p:cNvPr>
          <p:cNvSpPr txBox="1"/>
          <p:nvPr/>
        </p:nvSpPr>
        <p:spPr>
          <a:xfrm>
            <a:off x="3329167" y="4475776"/>
            <a:ext cx="270320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Надёжность и отказоустойчивость</a:t>
            </a:r>
          </a:p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(4 географические зоны)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41C373-AA55-427D-8497-72CE170CD5DD}"/>
              </a:ext>
            </a:extLst>
          </p:cNvPr>
          <p:cNvSpPr txBox="1"/>
          <p:nvPr/>
        </p:nvSpPr>
        <p:spPr>
          <a:xfrm>
            <a:off x="5256270" y="4474197"/>
            <a:ext cx="361321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Масштабирование:</a:t>
            </a:r>
            <a:endParaRPr lang="en-US" sz="1700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«новый» кластер</a:t>
            </a:r>
          </a:p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менее, чем за час</a:t>
            </a:r>
          </a:p>
        </p:txBody>
      </p:sp>
      <p:sp>
        <p:nvSpPr>
          <p:cNvPr id="28" name="Скругленный прямоугольник 1">
            <a:extLst>
              <a:ext uri="{FF2B5EF4-FFF2-40B4-BE49-F238E27FC236}">
                <a16:creationId xmlns:a16="http://schemas.microsoft.com/office/drawing/2014/main" id="{A17E592F-7583-4393-9062-555A9E7BF274}"/>
              </a:ext>
            </a:extLst>
          </p:cNvPr>
          <p:cNvSpPr/>
          <p:nvPr/>
        </p:nvSpPr>
        <p:spPr>
          <a:xfrm>
            <a:off x="8517510" y="2458423"/>
            <a:ext cx="2279074" cy="3275543"/>
          </a:xfrm>
          <a:prstGeom prst="roundRect">
            <a:avLst>
              <a:gd name="adj" fmla="val 8916"/>
            </a:avLst>
          </a:prstGeom>
          <a:solidFill>
            <a:srgbClr val="F6F5F1"/>
          </a:solidFill>
          <a:ln>
            <a:noFill/>
          </a:ln>
          <a:effectLst>
            <a:outerShdw blurRad="444500" dir="16680000" sx="106000" sy="106000" algn="ctr" rotWithShape="0">
              <a:srgbClr val="C5BCB7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6BFDBD-1DD9-4D4A-B19F-CC36A3A98480}"/>
              </a:ext>
            </a:extLst>
          </p:cNvPr>
          <p:cNvSpPr txBox="1"/>
          <p:nvPr/>
        </p:nvSpPr>
        <p:spPr>
          <a:xfrm>
            <a:off x="8074582" y="4472583"/>
            <a:ext cx="2722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algn="ctr">
              <a:buClr>
                <a:srgbClr val="1E293B"/>
              </a:buClr>
            </a:pP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Безопасное</a:t>
            </a:r>
            <a:r>
              <a:rPr lang="ru-RU" sz="18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</a:t>
            </a:r>
            <a:r>
              <a:rPr lang="ru-RU" sz="17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хранение</a:t>
            </a:r>
            <a:r>
              <a:rPr lang="ru-RU" sz="18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данных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33E28F-DF39-4F0D-8406-A6A9D7CA6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5660" y="2843590"/>
            <a:ext cx="1042773" cy="12673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5D5B37-0F79-449C-AE94-1B67B663A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729" y="2842442"/>
            <a:ext cx="1341702" cy="12685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A07563-A1BD-45FC-B69F-42D9F737F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968" y="2842442"/>
            <a:ext cx="1407065" cy="123222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135F06D-18E9-4F10-BC83-D6665F14D1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631" y="2828084"/>
            <a:ext cx="1072713" cy="129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16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5C1574-B201-486E-B5DC-2349ACACA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9863" y="1558139"/>
            <a:ext cx="2836997" cy="397179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E0988B6-01A4-43B8-A3FB-C3A1139BEF42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4824846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5FBB45-A207-4EA6-AC4E-107EEF5BADB5}"/>
              </a:ext>
            </a:extLst>
          </p:cNvPr>
          <p:cNvSpPr txBox="1"/>
          <p:nvPr/>
        </p:nvSpPr>
        <p:spPr>
          <a:xfrm>
            <a:off x="838201" y="1537357"/>
            <a:ext cx="20471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Работает с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84001C4-5C82-47BB-843C-387C9A7702B1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20F3BBE-F4CD-4FDB-8BA6-B336A3AB20FA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D4C5715-D068-46B8-B880-2F8B2F613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779E5B-317E-4C90-97C6-5AA441DAA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04" y="2263503"/>
            <a:ext cx="3391593" cy="43891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9D7E192-FAC6-4595-9130-422FA3A66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30" y="2263503"/>
            <a:ext cx="3391259" cy="438912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1027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0946-8DE0-4A12-A12B-990A4AE4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78656"/>
            <a:ext cx="10879667" cy="4064000"/>
          </a:xfrm>
        </p:spPr>
        <p:txBody>
          <a:bodyPr>
            <a:noAutofit/>
          </a:bodyPr>
          <a:lstStyle/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Полный цикл обработки от полевого контроля до </a:t>
            </a:r>
            <a:r>
              <a:rPr lang="ru-RU" sz="2100" b="1" dirty="0" err="1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постмиграционных</a:t>
            </a: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процедур</a:t>
            </a:r>
            <a:endParaRPr lang="en-US" sz="2100" b="1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Современные методики шумоподавления</a:t>
            </a:r>
          </a:p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Детальное построение скоростной модели методами сейсмической томографии</a:t>
            </a:r>
            <a:endParaRPr lang="en-US" sz="2000" b="1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Много-компонентные данные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Мониторинг </a:t>
            </a:r>
            <a:r>
              <a:rPr lang="en-US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4D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Донные сенсоры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Миграция Кирхгофа</a:t>
            </a:r>
            <a:endParaRPr lang="en-US" sz="2000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5D регуляризация и интерполяция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Сохранение информации об азимутах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14139-D578-4253-B860-9C4ECCE4708B}"/>
              </a:ext>
            </a:extLst>
          </p:cNvPr>
          <p:cNvSpPr txBox="1"/>
          <p:nvPr/>
        </p:nvSpPr>
        <p:spPr>
          <a:xfrm>
            <a:off x="838200" y="1537357"/>
            <a:ext cx="994541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Обработка во временной области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633BB6-12BE-4578-B109-AD1AD927E7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7441" y="3950463"/>
            <a:ext cx="5652584" cy="261188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FA06B70-3501-462A-A29E-22CC8CA4E72F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5420558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2155C7B-A137-4F49-822F-0874B95AFD57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4ED472B-FD0A-4B8A-96BB-951C6A6F471F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35B0B6E-4DCB-4812-AD25-565E3FEEE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2208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0946-8DE0-4A12-A12B-990A4AE4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79962"/>
            <a:ext cx="10879667" cy="3847724"/>
          </a:xfrm>
        </p:spPr>
        <p:txBody>
          <a:bodyPr>
            <a:noAutofit/>
          </a:bodyPr>
          <a:lstStyle/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Позволяет работать с геологией</a:t>
            </a:r>
            <a:r>
              <a:rPr lang="en-US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</a:t>
            </a: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любой сложности</a:t>
            </a:r>
          </a:p>
          <a:p>
            <a:pPr marL="358775">
              <a:buClr>
                <a:srgbClr val="1E293B"/>
              </a:buClr>
            </a:pPr>
            <a:endParaRPr lang="en-US" sz="400" dirty="0">
              <a:solidFill>
                <a:srgbClr val="323232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Солевые тела, трапы,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Разломы, надвиги</a:t>
            </a:r>
          </a:p>
          <a:p>
            <a:pPr marL="0" indent="0">
              <a:buClr>
                <a:srgbClr val="D98026"/>
              </a:buClr>
              <a:buNone/>
            </a:pPr>
            <a:r>
              <a:rPr lang="ru-RU" sz="20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     в т.ч. Западной Сибири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Тимано-Печорская провинция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Меловой и Юрский терригенный </a:t>
            </a:r>
            <a:b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</a:b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комплекс</a:t>
            </a:r>
          </a:p>
          <a:p>
            <a:pPr marL="358775">
              <a:buClr>
                <a:srgbClr val="1E293B"/>
              </a:buClr>
            </a:pPr>
            <a:r>
              <a:rPr lang="ru-RU" sz="2100" dirty="0" err="1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Доюрский</a:t>
            </a: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комплекс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14139-D578-4253-B860-9C4ECCE4708B}"/>
              </a:ext>
            </a:extLst>
          </p:cNvPr>
          <p:cNvSpPr txBox="1"/>
          <p:nvPr/>
        </p:nvSpPr>
        <p:spPr>
          <a:xfrm>
            <a:off x="838200" y="1537357"/>
            <a:ext cx="9321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Построение изображений во временной области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A45D80E-359E-40C3-A072-1DB3E8F13202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7764263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12D995E-16F3-4E0E-8F65-FEC2CF17AE21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D97EAE4-B8B8-4500-982A-70F49CDA7774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8EC493C9-9D2B-4597-8E0F-13C52535F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  <p:pic>
        <p:nvPicPr>
          <p:cNvPr id="11" name="Рисунок 8">
            <a:extLst>
              <a:ext uri="{FF2B5EF4-FFF2-40B4-BE49-F238E27FC236}">
                <a16:creationId xmlns:a16="http://schemas.microsoft.com/office/drawing/2014/main" id="{9DE47881-779D-4471-9A14-E2E2FAB0CB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/>
          <a:stretch/>
        </p:blipFill>
        <p:spPr bwMode="auto">
          <a:xfrm>
            <a:off x="6500551" y="2929984"/>
            <a:ext cx="5075256" cy="3708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7159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0946-8DE0-4A12-A12B-990A4AE4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38" y="2379210"/>
            <a:ext cx="9471778" cy="600079"/>
          </a:xfrm>
        </p:spPr>
        <p:txBody>
          <a:bodyPr>
            <a:normAutofit/>
          </a:bodyPr>
          <a:lstStyle/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Глубинно скоростные модели с </a:t>
            </a:r>
            <a:r>
              <a:rPr lang="en-US" sz="22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Q-</a:t>
            </a:r>
            <a:r>
              <a:rPr lang="ru-RU" sz="22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томографией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73E253-3A7D-43C6-83CD-5F95C894530F}"/>
              </a:ext>
            </a:extLst>
          </p:cNvPr>
          <p:cNvSpPr txBox="1"/>
          <p:nvPr/>
        </p:nvSpPr>
        <p:spPr>
          <a:xfrm>
            <a:off x="838200" y="1540379"/>
            <a:ext cx="844949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Построение изображений в глубинной области</a:t>
            </a:r>
          </a:p>
        </p:txBody>
      </p:sp>
      <p:pic>
        <p:nvPicPr>
          <p:cNvPr id="10" name="Рисунок 8">
            <a:extLst>
              <a:ext uri="{FF2B5EF4-FFF2-40B4-BE49-F238E27FC236}">
                <a16:creationId xmlns:a16="http://schemas.microsoft.com/office/drawing/2014/main" id="{8D040BA8-5F30-41D0-88C0-68B93EB3B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15695" y="2887311"/>
            <a:ext cx="4605250" cy="3551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8C694D1-E2DD-4F6A-9F03-9DC30335FF37}"/>
              </a:ext>
            </a:extLst>
          </p:cNvPr>
          <p:cNvCxnSpPr>
            <a:cxnSpLocks/>
          </p:cNvCxnSpPr>
          <p:nvPr/>
        </p:nvCxnSpPr>
        <p:spPr>
          <a:xfrm>
            <a:off x="838199" y="2109410"/>
            <a:ext cx="7515688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03748F9-B001-437A-8A39-4697CB073DAD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2A8A158-F8BC-4CD0-AEA5-456D1BEBC8D6}"/>
                </a:ext>
              </a:extLst>
            </p:cNvPr>
            <p:cNvSpPr/>
            <p:nvPr/>
          </p:nvSpPr>
          <p:spPr>
            <a:xfrm>
              <a:off x="10211241" y="219372"/>
              <a:ext cx="1630575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E4582FEC-1D6C-4716-A6D6-F2D8E08C0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  <p:sp>
        <p:nvSpPr>
          <p:cNvPr id="16" name="Объект 2">
            <a:extLst>
              <a:ext uri="{FF2B5EF4-FFF2-40B4-BE49-F238E27FC236}">
                <a16:creationId xmlns:a16="http://schemas.microsoft.com/office/drawing/2014/main" id="{A27BA2DA-8CC4-4901-9666-3E94652B07CC}"/>
              </a:ext>
            </a:extLst>
          </p:cNvPr>
          <p:cNvSpPr txBox="1">
            <a:spLocks/>
          </p:cNvSpPr>
          <p:nvPr/>
        </p:nvSpPr>
        <p:spPr>
          <a:xfrm>
            <a:off x="838199" y="2972688"/>
            <a:ext cx="6478385" cy="35518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Уточнение верхней части </a:t>
            </a:r>
            <a:r>
              <a:rPr lang="en-US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c </a:t>
            </a: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SWI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Выделение зеркальных отражений миграцией Кирхгофа с ограничением по наклонам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Учёт волновых эффектов в сложных средах миграцией по пучкам Гаусса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Точное построение подсолевых  отложений и вертикальных границ с RTM</a:t>
            </a:r>
          </a:p>
          <a:p>
            <a:pPr marL="358775">
              <a:buClr>
                <a:srgbClr val="1E293B"/>
              </a:buClr>
            </a:pPr>
            <a:r>
              <a:rPr lang="ru-RU" sz="21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Оценка анизотропии VTI, TTI, орторомбической</a:t>
            </a:r>
          </a:p>
          <a:p>
            <a:pPr marL="0" indent="0">
              <a:spcBef>
                <a:spcPts val="600"/>
              </a:spcBef>
              <a:buClr>
                <a:srgbClr val="D98026"/>
              </a:buClr>
              <a:buFont typeface="Arial" panose="020B0604020202020204" pitchFamily="34" charset="0"/>
              <a:buNone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      в т.ч. в сложно построенных средах для</a:t>
            </a:r>
          </a:p>
          <a:p>
            <a:pPr marL="0" indent="0">
              <a:spcBef>
                <a:spcPts val="600"/>
              </a:spcBef>
              <a:buClr>
                <a:srgbClr val="D98026"/>
              </a:buClr>
              <a:buFont typeface="Arial" panose="020B0604020202020204" pitchFamily="34" charset="0"/>
              <a:buNone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       поиска трещиноватых коллекторов</a:t>
            </a:r>
          </a:p>
        </p:txBody>
      </p:sp>
    </p:spTree>
    <p:extLst>
      <p:ext uri="{BB962C8B-B14F-4D97-AF65-F5344CB8AC3E}">
        <p14:creationId xmlns:p14="http://schemas.microsoft.com/office/powerpoint/2010/main" val="1435281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5980545"/>
            <a:ext cx="12192000" cy="877455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0946-8DE0-4A12-A12B-990A4AE47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63221"/>
            <a:ext cx="10879184" cy="3094183"/>
          </a:xfrm>
        </p:spPr>
        <p:txBody>
          <a:bodyPr>
            <a:normAutofit/>
          </a:bodyPr>
          <a:lstStyle/>
          <a:p>
            <a:pPr marL="360363" indent="-360363">
              <a:buClr>
                <a:srgbClr val="D98026"/>
              </a:buClr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Поточный подход к производству, позволяющий обрабатывать данные в промышленных масштабах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Технологический суверенитет в обработке данных сейсморазведки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Полный пакет документации, тренингов, примеров параметризации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Активно развиваемые компоненты ПО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Интеграция с уже используемыми системами обработки и интерпретации</a:t>
            </a:r>
          </a:p>
          <a:p>
            <a:pPr marL="358775">
              <a:buClr>
                <a:srgbClr val="1E293B"/>
              </a:buClr>
            </a:pPr>
            <a:r>
              <a:rPr lang="ru-RU" sz="2000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Обработка данных суши, моря и транзитной зоны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14139-D578-4253-B860-9C4ECCE4708B}"/>
              </a:ext>
            </a:extLst>
          </p:cNvPr>
          <p:cNvSpPr txBox="1"/>
          <p:nvPr/>
        </p:nvSpPr>
        <p:spPr>
          <a:xfrm>
            <a:off x="838198" y="1541811"/>
            <a:ext cx="1119269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323232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Готовый программный комплекс с проверенными методиками</a:t>
            </a:r>
          </a:p>
        </p:txBody>
      </p:sp>
      <p:pic>
        <p:nvPicPr>
          <p:cNvPr id="1026" name="Picture 2" descr="C:\Users\Боброва\Desktop\Корп_стиль\Лого\rect3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0678" y="6083517"/>
            <a:ext cx="450828" cy="64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12192000" cy="1398453"/>
          </a:xfrm>
          <a:prstGeom prst="rect">
            <a:avLst/>
          </a:prstGeom>
          <a:solidFill>
            <a:srgbClr val="0013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E346073-E713-4151-AA62-8A858995F62A}"/>
              </a:ext>
            </a:extLst>
          </p:cNvPr>
          <p:cNvSpPr txBox="1">
            <a:spLocks/>
          </p:cNvSpPr>
          <p:nvPr/>
        </p:nvSpPr>
        <p:spPr>
          <a:xfrm>
            <a:off x="919045" y="230172"/>
            <a:ext cx="3687618" cy="1119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500" b="1">
                <a:solidFill>
                  <a:srgbClr val="F6F5F1"/>
                </a:solidFill>
                <a:latin typeface="IBM Plex Sans" panose="020B0503050203000203" pitchFamily="34" charset="0"/>
                <a:ea typeface="Inter" panose="02000503000000020004" pitchFamily="2" charset="0"/>
              </a:rPr>
              <a:t>Альтаир-М</a:t>
            </a:r>
            <a:endParaRPr lang="ru-RU" sz="4500" b="1" dirty="0">
              <a:solidFill>
                <a:srgbClr val="F6F5F1"/>
              </a:solidFill>
              <a:latin typeface="IBM Plex Sans" panose="020B0503050203000203" pitchFamily="34" charset="0"/>
              <a:ea typeface="Inter" panose="02000503000000020004" pitchFamily="2" charset="0"/>
            </a:endParaRPr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>
          <a:xfrm>
            <a:off x="838199" y="2109410"/>
            <a:ext cx="10054702" cy="0"/>
          </a:xfrm>
          <a:prstGeom prst="line">
            <a:avLst/>
          </a:prstGeom>
          <a:ln>
            <a:solidFill>
              <a:srgbClr val="D98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6CE2C2C-8D8A-49FF-978B-A919E4C0A574}"/>
              </a:ext>
            </a:extLst>
          </p:cNvPr>
          <p:cNvSpPr txBox="1"/>
          <p:nvPr/>
        </p:nvSpPr>
        <p:spPr>
          <a:xfrm>
            <a:off x="5286092" y="6337327"/>
            <a:ext cx="2420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6F5F1"/>
                </a:solidFill>
              </a:rPr>
              <a:t>    </a:t>
            </a:r>
            <a:r>
              <a:rPr lang="ru-RU" sz="1400" dirty="0">
                <a:solidFill>
                  <a:srgbClr val="F6F5F1"/>
                </a:solidFill>
              </a:rPr>
              <a:t>sfg@sovfransgeo.ru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CE2C2C-8D8A-49FF-978B-A919E4C0A574}"/>
              </a:ext>
            </a:extLst>
          </p:cNvPr>
          <p:cNvSpPr txBox="1"/>
          <p:nvPr/>
        </p:nvSpPr>
        <p:spPr>
          <a:xfrm>
            <a:off x="5505948" y="6169356"/>
            <a:ext cx="17101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6F5F1"/>
                </a:solidFill>
              </a:rPr>
              <a:t>СОВФРАНСГЕО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9BF57A8-3015-49B3-B587-CBAA0C5BB37F}"/>
              </a:ext>
            </a:extLst>
          </p:cNvPr>
          <p:cNvGrpSpPr/>
          <p:nvPr/>
        </p:nvGrpSpPr>
        <p:grpSpPr>
          <a:xfrm>
            <a:off x="9805195" y="150359"/>
            <a:ext cx="2036621" cy="484511"/>
            <a:chOff x="9805195" y="150359"/>
            <a:chExt cx="2036621" cy="48451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E51BFE5-999D-4E02-B3F2-B63FC7DDA409}"/>
                </a:ext>
              </a:extLst>
            </p:cNvPr>
            <p:cNvSpPr/>
            <p:nvPr/>
          </p:nvSpPr>
          <p:spPr>
            <a:xfrm>
              <a:off x="10211240" y="219372"/>
              <a:ext cx="1630576" cy="41549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 extrusionH="6350">
              <a:extrusionClr>
                <a:schemeClr val="tx1"/>
              </a:extrusionClr>
              <a:contourClr>
                <a:schemeClr val="bg1"/>
              </a:contourClr>
            </a:sp3d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100" b="1" i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rgbClr val="F6F5F1"/>
                  </a:solidFill>
                  <a:latin typeface="IBM Plex Sans" panose="020B0503050203000203" pitchFamily="34" charset="0"/>
                </a:rPr>
                <a:t>Альтаир-М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63BB8E7-3CC2-4274-AABB-0736A9C52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5195" y="150359"/>
              <a:ext cx="509221" cy="412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0857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314</Words>
  <Application>Microsoft Office PowerPoint</Application>
  <PresentationFormat>Широкоэкранный</PresentationFormat>
  <Paragraphs>74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IBM Plex Sans</vt:lpstr>
      <vt:lpstr>Inter</vt:lpstr>
      <vt:lpstr>Wingdings</vt:lpstr>
      <vt:lpstr>Тема Office</vt:lpstr>
      <vt:lpstr>Альтаир-М  ПРОГРАММНЫЙ КОМПЛЕКС ОБРАБОТКИ СЕЙСМИЧЕСКИХ ДАННЫХ</vt:lpstr>
      <vt:lpstr>Альтаир-М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Альтаир-М ПРОГРАММНЫЙ КОМПЛЕКС ОБРАБОТКИ СЕЙСМИЧЕСКИХ ДАННЫХ</dc:title>
  <dc:creator>Alexander Seliverstov</dc:creator>
  <cp:lastModifiedBy>Alexander Seliverstov</cp:lastModifiedBy>
  <cp:revision>81</cp:revision>
  <dcterms:created xsi:type="dcterms:W3CDTF">2026-09-08T04:40:32Z</dcterms:created>
  <dcterms:modified xsi:type="dcterms:W3CDTF">2026-09-11T09:32:35Z</dcterms:modified>
</cp:coreProperties>
</file>